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3" r:id="rId2"/>
    <p:sldId id="381" r:id="rId3"/>
    <p:sldId id="1301" r:id="rId4"/>
    <p:sldId id="1295" r:id="rId5"/>
    <p:sldId id="1089" r:id="rId6"/>
    <p:sldId id="1296" r:id="rId7"/>
    <p:sldId id="1298" r:id="rId8"/>
    <p:sldId id="1299" r:id="rId9"/>
    <p:sldId id="1300" r:id="rId10"/>
    <p:sldId id="1292" r:id="rId11"/>
    <p:sldId id="1147" r:id="rId12"/>
    <p:sldId id="26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81C50-F48D-5E4E-B3DA-7A3453C9FA2E}" v="3" dt="2025-04-13T05:46:36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5"/>
    <p:restoredTop sz="78776"/>
  </p:normalViewPr>
  <p:slideViewPr>
    <p:cSldViewPr snapToGrid="0" showGuides="1">
      <p:cViewPr varScale="1">
        <p:scale>
          <a:sx n="95" d="100"/>
          <a:sy n="95" d="100"/>
        </p:scale>
        <p:origin x="1400" y="176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xiang Che" userId="5ba228f777e593e4" providerId="LiveId" clId="{23E81C50-F48D-5E4E-B3DA-7A3453C9FA2E}"/>
    <pc:docChg chg="custSel addSld delSld modSld">
      <pc:chgData name="Wanxiang Che" userId="5ba228f777e593e4" providerId="LiveId" clId="{23E81C50-F48D-5E4E-B3DA-7A3453C9FA2E}" dt="2025-04-13T05:47:41.723" v="51" actId="20577"/>
      <pc:docMkLst>
        <pc:docMk/>
      </pc:docMkLst>
      <pc:sldChg chg="addSp delSp modSp mod">
        <pc:chgData name="Wanxiang Che" userId="5ba228f777e593e4" providerId="LiveId" clId="{23E81C50-F48D-5E4E-B3DA-7A3453C9FA2E}" dt="2025-04-13T05:47:41.723" v="51" actId="20577"/>
        <pc:sldMkLst>
          <pc:docMk/>
          <pc:sldMk cId="3928043096" sldId="293"/>
        </pc:sldMkLst>
        <pc:spChg chg="mod">
          <ac:chgData name="Wanxiang Che" userId="5ba228f777e593e4" providerId="LiveId" clId="{23E81C50-F48D-5E4E-B3DA-7A3453C9FA2E}" dt="2025-04-13T05:47:41.723" v="51" actId="20577"/>
          <ac:spMkLst>
            <pc:docMk/>
            <pc:sldMk cId="3928043096" sldId="293"/>
            <ac:spMk id="6" creationId="{FB20EA81-45BF-408F-A1F3-4EDC6D53475F}"/>
          </ac:spMkLst>
        </pc:spChg>
        <pc:spChg chg="mod">
          <ac:chgData name="Wanxiang Che" userId="5ba228f777e593e4" providerId="LiveId" clId="{23E81C50-F48D-5E4E-B3DA-7A3453C9FA2E}" dt="2025-04-13T05:44:33.020" v="5" actId="20577"/>
          <ac:spMkLst>
            <pc:docMk/>
            <pc:sldMk cId="3928043096" sldId="293"/>
            <ac:spMk id="10" creationId="{AA787C73-B787-D843-BE5E-D47DC4797A57}"/>
          </ac:spMkLst>
        </pc:spChg>
        <pc:picChg chg="add mod">
          <ac:chgData name="Wanxiang Che" userId="5ba228f777e593e4" providerId="LiveId" clId="{23E81C50-F48D-5E4E-B3DA-7A3453C9FA2E}" dt="2025-04-13T05:44:27.523" v="1"/>
          <ac:picMkLst>
            <pc:docMk/>
            <pc:sldMk cId="3928043096" sldId="293"/>
            <ac:picMk id="2" creationId="{7E465DCF-5C0E-382C-9EEF-4C3D189A9B87}"/>
          </ac:picMkLst>
        </pc:picChg>
        <pc:picChg chg="del">
          <ac:chgData name="Wanxiang Che" userId="5ba228f777e593e4" providerId="LiveId" clId="{23E81C50-F48D-5E4E-B3DA-7A3453C9FA2E}" dt="2025-04-13T05:44:27.136" v="0" actId="478"/>
          <ac:picMkLst>
            <pc:docMk/>
            <pc:sldMk cId="3928043096" sldId="293"/>
            <ac:picMk id="9" creationId="{4FD97918-AA9B-5F4D-BE36-7ABD18496130}"/>
          </ac:picMkLst>
        </pc:picChg>
      </pc:sldChg>
      <pc:sldChg chg="add">
        <pc:chgData name="Wanxiang Che" userId="5ba228f777e593e4" providerId="LiveId" clId="{23E81C50-F48D-5E4E-B3DA-7A3453C9FA2E}" dt="2025-04-13T05:45:22.608" v="6"/>
        <pc:sldMkLst>
          <pc:docMk/>
          <pc:sldMk cId="186719187" sldId="381"/>
        </pc:sldMkLst>
      </pc:sldChg>
      <pc:sldChg chg="del">
        <pc:chgData name="Wanxiang Che" userId="5ba228f777e593e4" providerId="LiveId" clId="{23E81C50-F48D-5E4E-B3DA-7A3453C9FA2E}" dt="2025-04-13T05:46:00.001" v="9" actId="2696"/>
        <pc:sldMkLst>
          <pc:docMk/>
          <pc:sldMk cId="370406043" sldId="1087"/>
        </pc:sldMkLst>
      </pc:sldChg>
      <pc:sldChg chg="del">
        <pc:chgData name="Wanxiang Che" userId="5ba228f777e593e4" providerId="LiveId" clId="{23E81C50-F48D-5E4E-B3DA-7A3453C9FA2E}" dt="2025-04-13T05:46:12.082" v="17" actId="2696"/>
        <pc:sldMkLst>
          <pc:docMk/>
          <pc:sldMk cId="3558292546" sldId="1088"/>
        </pc:sldMkLst>
      </pc:sldChg>
      <pc:sldChg chg="del">
        <pc:chgData name="Wanxiang Che" userId="5ba228f777e593e4" providerId="LiveId" clId="{23E81C50-F48D-5E4E-B3DA-7A3453C9FA2E}" dt="2025-04-13T05:46:06.400" v="10" actId="2696"/>
        <pc:sldMkLst>
          <pc:docMk/>
          <pc:sldMk cId="369959597" sldId="1090"/>
        </pc:sldMkLst>
      </pc:sldChg>
      <pc:sldChg chg="del">
        <pc:chgData name="Wanxiang Che" userId="5ba228f777e593e4" providerId="LiveId" clId="{23E81C50-F48D-5E4E-B3DA-7A3453C9FA2E}" dt="2025-04-13T05:46:07.596" v="12" actId="2696"/>
        <pc:sldMkLst>
          <pc:docMk/>
          <pc:sldMk cId="1244477637" sldId="1091"/>
        </pc:sldMkLst>
      </pc:sldChg>
      <pc:sldChg chg="del">
        <pc:chgData name="Wanxiang Che" userId="5ba228f777e593e4" providerId="LiveId" clId="{23E81C50-F48D-5E4E-B3DA-7A3453C9FA2E}" dt="2025-04-13T05:46:13.985" v="19" actId="2696"/>
        <pc:sldMkLst>
          <pc:docMk/>
          <pc:sldMk cId="2673501836" sldId="1092"/>
        </pc:sldMkLst>
      </pc:sldChg>
      <pc:sldChg chg="del">
        <pc:chgData name="Wanxiang Che" userId="5ba228f777e593e4" providerId="LiveId" clId="{23E81C50-F48D-5E4E-B3DA-7A3453C9FA2E}" dt="2025-04-13T05:45:57.776" v="7" actId="2696"/>
        <pc:sldMkLst>
          <pc:docMk/>
          <pc:sldMk cId="2649129558" sldId="1136"/>
        </pc:sldMkLst>
      </pc:sldChg>
      <pc:sldChg chg="del">
        <pc:chgData name="Wanxiang Che" userId="5ba228f777e593e4" providerId="LiveId" clId="{23E81C50-F48D-5E4E-B3DA-7A3453C9FA2E}" dt="2025-04-13T05:45:58.251" v="8" actId="2696"/>
        <pc:sldMkLst>
          <pc:docMk/>
          <pc:sldMk cId="2830276226" sldId="1291"/>
        </pc:sldMkLst>
      </pc:sldChg>
      <pc:sldChg chg="add">
        <pc:chgData name="Wanxiang Che" userId="5ba228f777e593e4" providerId="LiveId" clId="{23E81C50-F48D-5E4E-B3DA-7A3453C9FA2E}" dt="2025-04-13T05:46:36.254" v="20"/>
        <pc:sldMkLst>
          <pc:docMk/>
          <pc:sldMk cId="381996027" sldId="1292"/>
        </pc:sldMkLst>
      </pc:sldChg>
      <pc:sldChg chg="del">
        <pc:chgData name="Wanxiang Che" userId="5ba228f777e593e4" providerId="LiveId" clId="{23E81C50-F48D-5E4E-B3DA-7A3453C9FA2E}" dt="2025-04-13T05:46:07.076" v="11" actId="2696"/>
        <pc:sldMkLst>
          <pc:docMk/>
          <pc:sldMk cId="3063841616" sldId="1292"/>
        </pc:sldMkLst>
      </pc:sldChg>
      <pc:sldChg chg="del">
        <pc:chgData name="Wanxiang Che" userId="5ba228f777e593e4" providerId="LiveId" clId="{23E81C50-F48D-5E4E-B3DA-7A3453C9FA2E}" dt="2025-04-13T05:46:08.906" v="14" actId="2696"/>
        <pc:sldMkLst>
          <pc:docMk/>
          <pc:sldMk cId="1910190073" sldId="1293"/>
        </pc:sldMkLst>
      </pc:sldChg>
      <pc:sldChg chg="del">
        <pc:chgData name="Wanxiang Che" userId="5ba228f777e593e4" providerId="LiveId" clId="{23E81C50-F48D-5E4E-B3DA-7A3453C9FA2E}" dt="2025-04-13T05:46:10.356" v="16" actId="2696"/>
        <pc:sldMkLst>
          <pc:docMk/>
          <pc:sldMk cId="570179036" sldId="1294"/>
        </pc:sldMkLst>
      </pc:sldChg>
      <pc:sldChg chg="add">
        <pc:chgData name="Wanxiang Che" userId="5ba228f777e593e4" providerId="LiveId" clId="{23E81C50-F48D-5E4E-B3DA-7A3453C9FA2E}" dt="2025-04-13T05:45:22.608" v="6"/>
        <pc:sldMkLst>
          <pc:docMk/>
          <pc:sldMk cId="140925063" sldId="1295"/>
        </pc:sldMkLst>
      </pc:sldChg>
      <pc:sldChg chg="del">
        <pc:chgData name="Wanxiang Che" userId="5ba228f777e593e4" providerId="LiveId" clId="{23E81C50-F48D-5E4E-B3DA-7A3453C9FA2E}" dt="2025-04-13T05:46:09.715" v="15" actId="2696"/>
        <pc:sldMkLst>
          <pc:docMk/>
          <pc:sldMk cId="334307429" sldId="1297"/>
        </pc:sldMkLst>
      </pc:sldChg>
      <pc:sldChg chg="add">
        <pc:chgData name="Wanxiang Che" userId="5ba228f777e593e4" providerId="LiveId" clId="{23E81C50-F48D-5E4E-B3DA-7A3453C9FA2E}" dt="2025-04-13T05:46:36.254" v="20"/>
        <pc:sldMkLst>
          <pc:docMk/>
          <pc:sldMk cId="182271117" sldId="1298"/>
        </pc:sldMkLst>
      </pc:sldChg>
      <pc:sldChg chg="del">
        <pc:chgData name="Wanxiang Che" userId="5ba228f777e593e4" providerId="LiveId" clId="{23E81C50-F48D-5E4E-B3DA-7A3453C9FA2E}" dt="2025-04-13T05:46:08.427" v="13" actId="2696"/>
        <pc:sldMkLst>
          <pc:docMk/>
          <pc:sldMk cId="1897518354" sldId="1298"/>
        </pc:sldMkLst>
      </pc:sldChg>
      <pc:sldChg chg="add">
        <pc:chgData name="Wanxiang Che" userId="5ba228f777e593e4" providerId="LiveId" clId="{23E81C50-F48D-5E4E-B3DA-7A3453C9FA2E}" dt="2025-04-13T05:46:36.254" v="20"/>
        <pc:sldMkLst>
          <pc:docMk/>
          <pc:sldMk cId="299366625" sldId="1299"/>
        </pc:sldMkLst>
      </pc:sldChg>
      <pc:sldChg chg="add">
        <pc:chgData name="Wanxiang Che" userId="5ba228f777e593e4" providerId="LiveId" clId="{23E81C50-F48D-5E4E-B3DA-7A3453C9FA2E}" dt="2025-04-13T05:46:36.254" v="20"/>
        <pc:sldMkLst>
          <pc:docMk/>
          <pc:sldMk cId="1912115690" sldId="1300"/>
        </pc:sldMkLst>
      </pc:sldChg>
      <pc:sldChg chg="del">
        <pc:chgData name="Wanxiang Che" userId="5ba228f777e593e4" providerId="LiveId" clId="{23E81C50-F48D-5E4E-B3DA-7A3453C9FA2E}" dt="2025-04-13T05:46:12.964" v="18" actId="2696"/>
        <pc:sldMkLst>
          <pc:docMk/>
          <pc:sldMk cId="3081645268" sldId="1300"/>
        </pc:sldMkLst>
      </pc:sldChg>
      <pc:sldChg chg="add">
        <pc:chgData name="Wanxiang Che" userId="5ba228f777e593e4" providerId="LiveId" clId="{23E81C50-F48D-5E4E-B3DA-7A3453C9FA2E}" dt="2025-04-13T05:45:22.608" v="6"/>
        <pc:sldMkLst>
          <pc:docMk/>
          <pc:sldMk cId="1730212466" sldId="1301"/>
        </pc:sldMkLst>
      </pc:sldChg>
    </pc:docChg>
  </pc:docChgLst>
  <pc:docChgLst>
    <pc:chgData name="Wanxiang Che" userId="5ba228f777e593e4" providerId="LiveId" clId="{CBE14E44-66CC-0442-9A10-AC4780D25284}"/>
    <pc:docChg chg="addSld modSld">
      <pc:chgData name="Wanxiang Che" userId="5ba228f777e593e4" providerId="LiveId" clId="{CBE14E44-66CC-0442-9A10-AC4780D25284}" dt="2025-04-13T12:54:27.291" v="0"/>
      <pc:docMkLst>
        <pc:docMk/>
      </pc:docMkLst>
      <pc:sldChg chg="add">
        <pc:chgData name="Wanxiang Che" userId="5ba228f777e593e4" providerId="LiveId" clId="{CBE14E44-66CC-0442-9A10-AC4780D25284}" dt="2025-04-13T12:54:27.291" v="0"/>
        <pc:sldMkLst>
          <pc:docMk/>
          <pc:sldMk cId="2297503754" sldId="11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1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T-SCIR/llm-nlp-book" TargetMode="External"/><Relationship Id="rId2" Type="http://schemas.openxmlformats.org/officeDocument/2006/relationships/hyperlink" Target="https://item.jd.com/14395393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jalammar.github.io/illustrated-gpt2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社会计算与交互机器人研究中心（</a:t>
            </a: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HIT-SCIR</a:t>
            </a: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语言模型</a:t>
            </a:r>
            <a:endParaRPr lang="zh-CN" altLang="en-US" sz="9600" dirty="0"/>
          </a:p>
        </p:txBody>
      </p:sp>
      <p:pic>
        <p:nvPicPr>
          <p:cNvPr id="2" name="Picture 1" descr="A book with text on it&#10;&#10;AI-generated content may be incorrect.">
            <a:extLst>
              <a:ext uri="{FF2B5EF4-FFF2-40B4-BE49-F238E27FC236}">
                <a16:creationId xmlns:a16="http://schemas.microsoft.com/office/drawing/2014/main" id="{7E465DCF-5C0E-382C-9EEF-4C3D189A9B8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60" y="24368"/>
            <a:ext cx="2659439" cy="2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EE4A7-2937-D5D8-4BF8-F70A34B1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语言模型的性能评价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680DB-966E-B370-2C01-1F7246922C0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基于具体应用的外部评价（最接近实际应用需求，但代价高）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基于困惑度（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Perplexity, PPL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）的内部评价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/>
              <a:t>将数据划分成两个不相交的数据集合，分别作为训练集和测试集，检测模型的</a:t>
            </a:r>
            <a:r>
              <a:rPr lang="zh-CN" altLang="en-US" sz="2000">
                <a:solidFill>
                  <a:srgbClr val="C00000"/>
                </a:solidFill>
              </a:rPr>
              <a:t>泛化能力</a:t>
            </a:r>
            <a:endParaRPr lang="en-US" altLang="zh-CN" sz="2000">
              <a:solidFill>
                <a:srgbClr val="C00000"/>
              </a:solidFill>
            </a:endParaRPr>
          </a:p>
          <a:p>
            <a:r>
              <a:rPr lang="zh-CN" altLang="en-US" sz="2400"/>
              <a:t>测试集的概率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困惑度：模型分配给测试集中每个词的概率的几何平均值的倒数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为了避免</a:t>
            </a:r>
            <a:r>
              <a:rPr lang="zh-CN" altLang="en-CN" sz="2400"/>
              <a:t>下溢</a:t>
            </a:r>
            <a:r>
              <a:rPr lang="zh-CN" altLang="en-US" sz="2400"/>
              <a:t>，转化为指数对数形式</a:t>
            </a:r>
            <a:endParaRPr lang="en-US" altLang="zh-CN" sz="2400"/>
          </a:p>
          <a:p>
            <a:pPr marL="0" indent="0">
              <a:buNone/>
            </a:pPr>
            <a:endParaRPr lang="zh-CN" alt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18381-F67A-C5C1-158F-D57D4887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47" y="4309501"/>
            <a:ext cx="4792576" cy="897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0300E-D060-A3C9-D2EF-67AA26F4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47" y="5921817"/>
            <a:ext cx="5547986" cy="459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7D3E7-4EB6-6B29-CEF4-D6FBD929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647" y="2828879"/>
            <a:ext cx="6150909" cy="8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6DDF4-87D1-1547-BD39-3F20007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F715-D700-F047-B347-BA5D19C0FC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自然语言处理：基于大语言模型的方法</a:t>
            </a:r>
            <a:r>
              <a:rPr lang="en-US" altLang="zh-CN" dirty="0"/>
              <a:t>》</a:t>
            </a:r>
            <a:endParaRPr lang="zh-CN" altLang="en-US" dirty="0"/>
          </a:p>
          <a:p>
            <a:pPr lvl="1"/>
            <a:r>
              <a:rPr lang="zh-CN" altLang="en-US" dirty="0"/>
              <a:t>出版社：电子工业出版社</a:t>
            </a:r>
            <a:endParaRPr lang="en-US" altLang="zh-CN" dirty="0"/>
          </a:p>
          <a:p>
            <a:pPr lvl="1"/>
            <a:r>
              <a:rPr lang="zh-CN" altLang="en-US" dirty="0"/>
              <a:t>作者：车万翔，郭江，崔一鸣  著；刘挺  主审</a:t>
            </a:r>
          </a:p>
          <a:p>
            <a:pPr lvl="1"/>
            <a:r>
              <a:rPr lang="zh-CN" altLang="en-US" dirty="0"/>
              <a:t>书号：</a:t>
            </a:r>
            <a:r>
              <a:rPr lang="en-US" dirty="0"/>
              <a:t>ISBN 978</a:t>
            </a:r>
            <a:r>
              <a:rPr lang="en-US" altLang="zh-CN" dirty="0"/>
              <a:t>-</a:t>
            </a:r>
            <a:r>
              <a:rPr lang="en-US" dirty="0"/>
              <a:t>7</a:t>
            </a:r>
            <a:r>
              <a:rPr lang="en-US" altLang="zh-CN" dirty="0"/>
              <a:t>-</a:t>
            </a:r>
            <a:r>
              <a:rPr lang="en-US" dirty="0"/>
              <a:t>121</a:t>
            </a:r>
            <a:r>
              <a:rPr lang="en-US" altLang="zh-CN" dirty="0"/>
              <a:t>-</a:t>
            </a:r>
            <a:r>
              <a:rPr lang="en-US" dirty="0"/>
              <a:t>49598</a:t>
            </a:r>
            <a:r>
              <a:rPr lang="en-US" altLang="zh-CN" dirty="0"/>
              <a:t>-</a:t>
            </a:r>
            <a:r>
              <a:rPr lang="en-US" dirty="0"/>
              <a:t>4</a:t>
            </a:r>
            <a:endParaRPr lang="en-US" altLang="zh-CN" dirty="0"/>
          </a:p>
          <a:p>
            <a:pPr lvl="1"/>
            <a:r>
              <a:rPr lang="zh-CN" altLang="en-US" dirty="0"/>
              <a:t>出版时间：</a:t>
            </a:r>
            <a:r>
              <a:rPr lang="en-US" altLang="zh-CN" dirty="0"/>
              <a:t>2025.3</a:t>
            </a:r>
          </a:p>
          <a:p>
            <a:pPr lvl="1"/>
            <a:r>
              <a:rPr lang="zh-CN" altLang="en-US" dirty="0"/>
              <a:t>网购链接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https://item.jd.com/14395393.html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书中代码</a:t>
            </a:r>
            <a:endParaRPr lang="en-US" altLang="zh-CN" dirty="0"/>
          </a:p>
          <a:p>
            <a:pPr lvl="2"/>
            <a:r>
              <a:rPr lang="en-US" dirty="0">
                <a:hlinkClick r:id="rId3"/>
              </a:rPr>
              <a:t>https://github.com/HIT-SCIR/llm-nlp-book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50F003-4F46-834B-B55D-84E20BFA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F7B-0B60-7941-9FEF-718469D6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1D20D29B-8A34-D6F6-AC0B-5D64BD6CA4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39" y="1070857"/>
            <a:ext cx="4472584" cy="43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ABEA0-874D-CD44-9030-0B5915E7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1E802-5AB3-A842-A216-34477851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D427C-3EE7-5143-A175-96D1B236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语言模型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4CBB89E-ED8A-3941-ADAB-9267499E954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CN"/>
                  <a:t>语言模型</a:t>
                </a:r>
                <a:r>
                  <a:rPr lang="zh-CN" altLang="en-US"/>
                  <a:t>（</a:t>
                </a:r>
                <a:r>
                  <a:rPr lang="en-US" altLang="zh-CN"/>
                  <a:t>Language</a:t>
                </a:r>
                <a:r>
                  <a:rPr lang="zh-CN" altLang="en-US"/>
                  <a:t> </a:t>
                </a:r>
                <a:r>
                  <a:rPr lang="en-US" altLang="zh-CN"/>
                  <a:t>Model</a:t>
                </a:r>
                <a:r>
                  <a:rPr lang="zh-CN" altLang="en-US"/>
                  <a:t>，</a:t>
                </a:r>
                <a:r>
                  <a:rPr lang="en-US" altLang="zh-CN"/>
                  <a:t>LM</a:t>
                </a:r>
                <a:r>
                  <a:rPr lang="zh-CN" altLang="en-US"/>
                  <a:t>）</a:t>
                </a:r>
                <a:endParaRPr lang="en-CN"/>
              </a:p>
              <a:p>
                <a:pPr lvl="1"/>
                <a:r>
                  <a:rPr lang="en-CN"/>
                  <a:t>描述</a:t>
                </a:r>
                <a:r>
                  <a:rPr lang="en-CN">
                    <a:solidFill>
                      <a:srgbClr val="C00000"/>
                    </a:solidFill>
                  </a:rPr>
                  <a:t>一段自然语言</a:t>
                </a:r>
                <a:r>
                  <a:rPr lang="en-CN"/>
                  <a:t>的概率或给定上文</a:t>
                </a:r>
                <a:r>
                  <a:rPr lang="zh-CN" altLang="en-US"/>
                  <a:t>时</a:t>
                </a:r>
                <a:r>
                  <a:rPr lang="zh-CN" altLang="en-US">
                    <a:solidFill>
                      <a:srgbClr val="C00000"/>
                    </a:solidFill>
                  </a:rPr>
                  <a:t>下一个词</a:t>
                </a:r>
                <a:r>
                  <a:rPr lang="zh-CN" altLang="en-US"/>
                  <a:t>出现的概率</a:t>
                </a:r>
                <a:endParaRPr lang="en-CN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CN"/>
              </a:p>
              <a:p>
                <a:pPr lvl="1"/>
                <a:r>
                  <a:rPr lang="en-CN"/>
                  <a:t>以上两种定义</a:t>
                </a:r>
                <a:r>
                  <a:rPr lang="en-CN">
                    <a:solidFill>
                      <a:srgbClr val="C00000"/>
                    </a:solidFill>
                  </a:rPr>
                  <a:t>等价</a:t>
                </a:r>
                <a:r>
                  <a:rPr lang="zh-CN" altLang="en-US"/>
                  <a:t>（</a:t>
                </a:r>
                <a:r>
                  <a:rPr lang="en-CN"/>
                  <a:t>链式法则</a:t>
                </a:r>
                <a:r>
                  <a:rPr lang="zh-CN" altLang="en-US"/>
                  <a:t>）</a:t>
                </a:r>
                <a:endParaRPr lang="en-US" altLang="zh-CN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)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)</m:t>
                    </m:r>
                    <m:r>
                      <m:rPr>
                        <m:nor/>
                      </m:rPr>
                      <a:rPr lang="en-US" altLang="zh-CN" b="0" i="0" dirty="0" smtClean="0"/>
                      <m:t>=</m:t>
                    </m:r>
                    <m:nary>
                      <m:naryPr>
                        <m:chr m:val="∏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N"/>
              </a:p>
              <a:p>
                <a:r>
                  <a:rPr lang="en-CN"/>
                  <a:t>广泛应用于多种自然语言处理任务</a:t>
                </a:r>
              </a:p>
              <a:p>
                <a:pPr lvl="1"/>
                <a:r>
                  <a:rPr lang="en-CN"/>
                  <a:t>机器翻译</a:t>
                </a:r>
                <a:r>
                  <a:rPr lang="zh-CN" altLang="en-US"/>
                  <a:t>（词排序）</a:t>
                </a:r>
                <a:endParaRPr lang="en-US" altLang="zh-CN"/>
              </a:p>
              <a:p>
                <a:pPr lvl="2"/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(the cat is small) &gt;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(small the is cat)</a:t>
                </a:r>
              </a:p>
              <a:p>
                <a:pPr lvl="1"/>
                <a:r>
                  <a:rPr lang="zh-CN" altLang="en-US"/>
                  <a:t>语音识别（词选择）</a:t>
                </a:r>
                <a:endParaRPr lang="en-CN"/>
              </a:p>
              <a:p>
                <a:pPr lvl="2"/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(there are </a:t>
                </a:r>
                <a:r>
                  <a:rPr lang="en-US" b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cats) &gt;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(there are </a:t>
                </a:r>
                <a:r>
                  <a:rPr lang="en-US" b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cats)</a:t>
                </a:r>
              </a:p>
              <a:p>
                <a:pPr lvl="2"/>
                <a:endParaRPr lang="en-US" altLang="zh-CN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4CBB89E-ED8A-3941-ADAB-9267499E9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939" t="-11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EE4A7-2937-D5D8-4BF8-F70A34B1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N</a:t>
            </a:r>
            <a:r>
              <a:rPr lang="zh-CN" altLang="en-US"/>
              <a:t>元语言模型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680DB-966E-B370-2C01-1F7246922C0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元语言模型假设下一词出现的概率只与前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个词有关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该假设被称为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马尔可夫假设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Markov Assumption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n=1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时，下一个词的出现独立于其历史，相应的一元语法通常记作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unigram</a:t>
            </a:r>
          </a:p>
          <a:p>
            <a:pPr lvl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n=2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时，下一个词只依赖于前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个词，对应的二元语法记作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bigram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。二元语法模型也被称为一阶马尔可夫链（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Markov Chain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三元语法假设（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n=3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）也被称为二阶马尔可夫假设，相应的三元语法记作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trigram</a:t>
            </a:r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EC9EC-8C55-143E-1819-D1E96F35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50" y="1672441"/>
            <a:ext cx="5082201" cy="316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4327E-B46D-AD97-7C26-9DE1EA0B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50" y="2186099"/>
            <a:ext cx="7567921" cy="80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1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D24ED-0E3B-1812-99B3-371D6C79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N</a:t>
            </a:r>
            <a:r>
              <a:rPr lang="zh-CN" altLang="en-US"/>
              <a:t>元语言模型的平滑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A35E5-6806-C2F8-F737-619C1B4FAF2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过大，或者测试句子中的词不在词表中，会出现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零概率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折扣法平滑（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Smoothing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）的思想是损有余而补不足，调整概率估计结果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平滑（拉普拉斯平滑）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δ(0&lt;δ&lt;1)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平滑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训练数据较小时，加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平滑会给出过高的估计），对于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的选取，通过比较不同取值下模型的困惑度评价，选取最优取值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10598-655F-F516-1A69-E4BBE6C05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67" y="3005474"/>
            <a:ext cx="7772400" cy="847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C3C9A-4231-A6BA-A49E-3F3A4D63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67" y="5100841"/>
            <a:ext cx="7772400" cy="84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366" y="98277"/>
            <a:ext cx="7026909" cy="48178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前馈神经网络语言模型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FF-NNLM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 Language Models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Bengio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JMLR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2003)</a:t>
            </a: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根据前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个词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历史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预测当前词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</a:t>
            </a:r>
            <a:r>
              <a:rPr lang="ja-JP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马尔可夫假设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模型结构为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前馈神经网络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通过查找表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Look-up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获得词的向量表示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0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词向量（或词嵌入，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00000"/>
              </a:lnSpc>
            </a:pPr>
            <a:r>
              <a:rPr lang="ja-JP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支撑</a:t>
            </a:r>
            <a:r>
              <a:rPr lang="ja-JP" altLang="en-US" sz="18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图灵奖</a:t>
            </a:r>
            <a:r>
              <a:rPr lang="ja-JP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的重要工作</a:t>
            </a: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通过梯度下降优化词向量表示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历史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长度不可变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“他 喜欢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吃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苹果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“他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感冒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了 ， 于是 下班 后 去 了 </a:t>
            </a:r>
            <a:r>
              <a:rPr lang="zh-CN" altLang="en-US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医院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0C670-DD06-9D4F-8804-79D6F4E1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381" y="2619110"/>
            <a:ext cx="4172059" cy="26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0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366" y="98277"/>
            <a:ext cx="7026909" cy="48178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循环神经网络语言模型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Recurrent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 Language Models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Mikolov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Interspeech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2010)</a:t>
            </a: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根据完整的“历史”对当前词进行预测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对不定长依赖的建模能力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梯度弥散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爆炸问题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反向传播过程中按长度进行截断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长短时记忆网络（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LSTM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“语言模型”约束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：只利用了“历史”信息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D3999-110F-8247-AB8E-CFB186AA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332" y="2547142"/>
            <a:ext cx="4556342" cy="27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9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F6B90-9148-ED17-FD8C-5073EAE8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00E47-E90F-E13A-BC7C-7563D9EF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A30166-22C6-E829-A1F5-4DCBBAC3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Transformer语言模型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E4FBA-E55E-A3AE-B43A-8DDAFE3EF8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/>
              <a:t>使用Transformer</a:t>
            </a:r>
            <a:r>
              <a:rPr lang="zh-CN" altLang="en-US"/>
              <a:t>估计条件概率</a:t>
            </a:r>
            <a:endParaRPr lang="en-US" altLang="zh-CN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 algn="r">
              <a:buNone/>
            </a:pPr>
            <a:r>
              <a:rPr lang="en-US" sz="2000" err="1"/>
              <a:t>参考</a:t>
            </a:r>
            <a:r>
              <a:rPr lang="zh-CN" altLang="en-US" sz="2000"/>
              <a:t>： </a:t>
            </a:r>
            <a:r>
              <a:rPr lang="en-US" sz="2000">
                <a:hlinkClick r:id="rId2"/>
              </a:rPr>
              <a:t>http://jalammar.github.io/illustrated-gpt2/</a:t>
            </a:r>
            <a:r>
              <a:rPr lang="zh-CN" altLang="en-US" sz="2000"/>
              <a:t> </a:t>
            </a:r>
            <a:endParaRPr lang="en-CN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41BB3-1754-8277-2C8E-0606EE11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7" y="1803661"/>
            <a:ext cx="6604000" cy="469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10AC74-0357-629A-06A4-E947C03F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604" y="2797226"/>
            <a:ext cx="6140947" cy="205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646B39-DC35-2914-C4B6-6A3DB77A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1883" y="2594814"/>
            <a:ext cx="6096000" cy="226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F6B90-9148-ED17-FD8C-5073EAE8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00E47-E90F-E13A-BC7C-7563D9EF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A30166-22C6-E829-A1F5-4DCBBAC3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Transformer语言模型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E4FBA-E55E-A3AE-B43A-8DDAFE3EF8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/>
              <a:t>Mask操作示例</a:t>
            </a:r>
            <a:endParaRPr lang="en-US" altLang="zh-CN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 algn="r">
              <a:buNone/>
            </a:pPr>
            <a:r>
              <a:rPr lang="en-US" sz="2000" err="1"/>
              <a:t>参考</a:t>
            </a:r>
            <a:r>
              <a:rPr lang="zh-CN" altLang="en-US" sz="2000"/>
              <a:t>： </a:t>
            </a:r>
            <a:r>
              <a:rPr lang="en-US" sz="2000">
                <a:hlinkClick r:id="rId2"/>
              </a:rPr>
              <a:t>http://jalammar.github.io/illustrated-gpt2/</a:t>
            </a:r>
            <a:r>
              <a:rPr lang="zh-CN" altLang="en-US" sz="2000"/>
              <a:t> </a:t>
            </a:r>
            <a:endParaRPr lang="en-CN" sz="20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1BAC28-A75E-7E72-13D3-ED63AC247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326" y="1489475"/>
            <a:ext cx="7336606" cy="21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4B03EAD-831D-13E4-97C4-2E2BB8579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326" y="3862807"/>
            <a:ext cx="7336606" cy="20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23FBD-31B9-4459-50AA-DAC099971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760" y="223024"/>
            <a:ext cx="4197693" cy="345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D19B7-9F92-D97D-D2B9-68EBECA66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760" y="4542097"/>
            <a:ext cx="3733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4A9A2-237C-B260-7C56-A49EDE10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86FF0-FB88-2775-6EC6-956D19F8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93C85-3738-BC90-2E6B-EB233E3D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493741" cy="481783"/>
          </a:xfrm>
        </p:spPr>
        <p:txBody>
          <a:bodyPr/>
          <a:lstStyle/>
          <a:p>
            <a:r>
              <a:rPr lang="zh-CN" altLang="en-US"/>
              <a:t>基于神经网络语言模型的生成文本</a:t>
            </a:r>
            <a:endParaRPr lang="en-C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27A658-CFB3-98D6-C05E-3C06239B98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选择概率最大值进行选择</a:t>
            </a:r>
            <a:r>
              <a:rPr lang="zh-CN" altLang="en-US" b="1"/>
              <a:t>贪心采样</a:t>
            </a:r>
            <a:r>
              <a:rPr lang="zh-CN" altLang="en-US"/>
              <a:t>（</a:t>
            </a:r>
            <a:r>
              <a:rPr lang="en-US"/>
              <a:t>Greedy Sample）</a:t>
            </a:r>
            <a:endParaRPr lang="en-CN"/>
          </a:p>
          <a:p>
            <a:r>
              <a:rPr lang="zh-CN" altLang="en-US"/>
              <a:t>或根据下一个词的概率</a:t>
            </a:r>
            <a:r>
              <a:rPr lang="zh-CN" altLang="en-US" b="1"/>
              <a:t>随机采样</a:t>
            </a:r>
            <a:r>
              <a:rPr lang="zh-CN" altLang="en-US"/>
              <a:t>（</a:t>
            </a:r>
            <a:r>
              <a:rPr lang="en-US"/>
              <a:t>Random Sampling）</a:t>
            </a:r>
          </a:p>
          <a:p>
            <a:pPr lvl="1"/>
            <a:r>
              <a:rPr lang="zh-CN" altLang="en-US"/>
              <a:t>使用</a:t>
            </a:r>
            <a:r>
              <a:rPr lang="zh-CN" altLang="en-US" b="1"/>
              <a:t>温度</a:t>
            </a:r>
            <a:r>
              <a:rPr lang="zh-CN" altLang="en-US"/>
              <a:t>（</a:t>
            </a:r>
            <a:r>
              <a:rPr lang="en-US"/>
              <a:t>Temperature）</a:t>
            </a:r>
            <a:r>
              <a:rPr lang="zh-CN" altLang="en-US"/>
              <a:t>对回归值进行缩放，温度越高，采样越随机；温度越低，采样越倾向于概率最大的项</a:t>
            </a:r>
            <a:endParaRPr lang="en-US" altLang="zh-CN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 b="1"/>
              <a:t>Top-k</a:t>
            </a:r>
            <a:r>
              <a:rPr lang="zh-CN" altLang="en-US" b="1"/>
              <a:t>采样</a:t>
            </a:r>
            <a:r>
              <a:rPr lang="zh-CN" altLang="en-US"/>
              <a:t>：模型在生成时只考虑概率最大的前</a:t>
            </a:r>
            <a:r>
              <a:rPr lang="en-US" altLang="zh-CN"/>
              <a:t>k</a:t>
            </a:r>
            <a:r>
              <a:rPr lang="zh-CN" altLang="en-US"/>
              <a:t>个词</a:t>
            </a:r>
            <a:endParaRPr lang="en-US" altLang="zh-CN"/>
          </a:p>
          <a:p>
            <a:pPr lvl="1"/>
            <a:r>
              <a:rPr lang="en-US" b="1"/>
              <a:t>Top-p</a:t>
            </a:r>
            <a:r>
              <a:rPr lang="zh-CN" altLang="en-US" b="1"/>
              <a:t>采样</a:t>
            </a:r>
            <a:r>
              <a:rPr lang="zh-CN" altLang="en-US"/>
              <a:t>（也被称为</a:t>
            </a:r>
            <a:r>
              <a:rPr lang="en-US"/>
              <a:t>Nucleus</a:t>
            </a:r>
            <a:r>
              <a:rPr lang="zh-CN" altLang="en-US"/>
              <a:t>采样）：模型在生成时只考虑概率累计不超过</a:t>
            </a:r>
            <a:r>
              <a:rPr lang="en-US"/>
              <a:t>p</a:t>
            </a:r>
            <a:r>
              <a:rPr lang="zh-CN" altLang="en-US"/>
              <a:t>的前几个词</a:t>
            </a:r>
            <a:endParaRPr lang="en-US" altLang="zh-CN"/>
          </a:p>
          <a:p>
            <a:pPr lvl="1"/>
            <a:r>
              <a:rPr lang="zh-CN" altLang="en-US" b="1"/>
              <a:t>柱搜索</a:t>
            </a:r>
            <a:r>
              <a:rPr lang="zh-CN" altLang="en-US"/>
              <a:t>（</a:t>
            </a:r>
            <a:r>
              <a:rPr lang="en-US"/>
              <a:t>Beam Search）</a:t>
            </a:r>
            <a:r>
              <a:rPr lang="zh-CN" altLang="en-US"/>
              <a:t>：获得前</a:t>
            </a:r>
            <a:r>
              <a:rPr lang="en-US"/>
              <a:t>B</a:t>
            </a:r>
            <a:r>
              <a:rPr lang="zh-CN" altLang="en-US"/>
              <a:t>个概率最大的序列</a:t>
            </a:r>
            <a:endParaRPr lang="en-US" altLang="zh-CN"/>
          </a:p>
          <a:p>
            <a:pPr lvl="2"/>
            <a:r>
              <a:rPr lang="zh-CN" altLang="en-US"/>
              <a:t>每步只保留前</a:t>
            </a:r>
            <a:r>
              <a:rPr lang="en-US"/>
              <a:t>B</a:t>
            </a:r>
            <a:r>
              <a:rPr lang="zh-CN" altLang="en-US"/>
              <a:t>个概率最大的序列，然后根据这</a:t>
            </a:r>
            <a:r>
              <a:rPr lang="en-US"/>
              <a:t>B</a:t>
            </a:r>
            <a:r>
              <a:rPr lang="zh-CN" altLang="en-US"/>
              <a:t>个序列分别预测下一个词，再保留前</a:t>
            </a:r>
            <a:r>
              <a:rPr lang="en-US"/>
              <a:t>B</a:t>
            </a:r>
            <a:r>
              <a:rPr lang="zh-CN" altLang="en-US"/>
              <a:t>个概率最大的序列，如此循环，直至生成句尾标记</a:t>
            </a:r>
            <a:r>
              <a:rPr lang="en-US" altLang="zh-CN"/>
              <a:t>&lt;</a:t>
            </a:r>
            <a:r>
              <a:rPr lang="en-US" err="1"/>
              <a:t>eos</a:t>
            </a:r>
            <a:r>
              <a:rPr lang="en-US"/>
              <a:t>&gt;</a:t>
            </a:r>
            <a:r>
              <a:rPr lang="zh-CN" altLang="en-US"/>
              <a:t>或达到最大长度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0DB07-51E8-0846-6668-CEAAE147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88" y="3027711"/>
            <a:ext cx="3423424" cy="69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5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19969</TotalTime>
  <Words>928</Words>
  <Application>Microsoft Macintosh PowerPoint</Application>
  <PresentationFormat>Widescreen</PresentationFormat>
  <Paragraphs>123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等线</vt:lpstr>
      <vt:lpstr>Microsoft YaHei</vt:lpstr>
      <vt:lpstr>Microsoft YaHei</vt:lpstr>
      <vt:lpstr>Arial</vt:lpstr>
      <vt:lpstr>Cambria Math</vt:lpstr>
      <vt:lpstr>Impact</vt:lpstr>
      <vt:lpstr>Times New Roman</vt:lpstr>
      <vt:lpstr>Wingdings</vt:lpstr>
      <vt:lpstr>Office 主题​​</vt:lpstr>
      <vt:lpstr>PowerPoint Presentation</vt:lpstr>
      <vt:lpstr>语言模型</vt:lpstr>
      <vt:lpstr>N元语言模型</vt:lpstr>
      <vt:lpstr>N元语言模型的平滑</vt:lpstr>
      <vt:lpstr>前馈神经网络语言模型（FF-NNLM）</vt:lpstr>
      <vt:lpstr>循环神经网络语言模型（RNNLM）</vt:lpstr>
      <vt:lpstr>Transformer语言模型</vt:lpstr>
      <vt:lpstr>Transformer语言模型</vt:lpstr>
      <vt:lpstr>基于神经网络语言模型的生成文本</vt:lpstr>
      <vt:lpstr>语言模型的性能评价</vt:lpstr>
      <vt:lpstr>参考书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Wanxiang Che</cp:lastModifiedBy>
  <cp:revision>664</cp:revision>
  <dcterms:created xsi:type="dcterms:W3CDTF">2020-10-10T02:02:30Z</dcterms:created>
  <dcterms:modified xsi:type="dcterms:W3CDTF">2025-04-13T12:54:29Z</dcterms:modified>
</cp:coreProperties>
</file>